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5143500" cx="9144000"/>
  <p:notesSz cx="6858000" cy="9144000"/>
  <p:embeddedFontLst>
    <p:embeddedFont>
      <p:font typeface="Comfortaa"/>
      <p:regular r:id="rId23"/>
      <p:bold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22" Type="http://schemas.openxmlformats.org/officeDocument/2006/relationships/slide" Target="slides/slide17.xml"/><Relationship Id="rId10" Type="http://schemas.openxmlformats.org/officeDocument/2006/relationships/slide" Target="slides/slide5.xml"/><Relationship Id="rId21" Type="http://schemas.openxmlformats.org/officeDocument/2006/relationships/slide" Target="slides/slide16.xml"/><Relationship Id="rId13" Type="http://schemas.openxmlformats.org/officeDocument/2006/relationships/slide" Target="slides/slide8.xml"/><Relationship Id="rId24" Type="http://schemas.openxmlformats.org/officeDocument/2006/relationships/font" Target="fonts/Comfortaa-bold.fntdata"/><Relationship Id="rId12" Type="http://schemas.openxmlformats.org/officeDocument/2006/relationships/slide" Target="slides/slide7.xml"/><Relationship Id="rId23" Type="http://schemas.openxmlformats.org/officeDocument/2006/relationships/font" Target="fonts/Comfortaa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50f711be7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50f711be7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 everyone, my project i have been </a:t>
            </a:r>
            <a:r>
              <a:rPr lang="en"/>
              <a:t>working</a:t>
            </a:r>
            <a:r>
              <a:rPr lang="en"/>
              <a:t> on is looking at microbial </a:t>
            </a:r>
            <a:r>
              <a:rPr lang="en"/>
              <a:t>communities</a:t>
            </a:r>
            <a:r>
              <a:rPr lang="en"/>
              <a:t> across cheese made from sheeps milk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350f711be70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350f711be70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50f711be70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350f711be70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This could be due to…</a:t>
            </a:r>
            <a:endParaRPr sz="16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30200" lvl="0" marL="45720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mfortaa"/>
              <a:buChar char="●"/>
            </a:pPr>
            <a:r>
              <a:rPr lang="en" sz="16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Starter cultures</a:t>
            </a:r>
            <a:endParaRPr sz="16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302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mfortaa"/>
              <a:buChar char="●"/>
            </a:pPr>
            <a:r>
              <a:rPr lang="en" sz="16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Contamination</a:t>
            </a:r>
            <a:endParaRPr sz="16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30200" lvl="1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mfortaa"/>
              <a:buChar char="○"/>
            </a:pPr>
            <a:r>
              <a:rPr i="1" lang="en" sz="16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Human </a:t>
            </a:r>
            <a:r>
              <a:rPr lang="en" sz="16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- open vat systems</a:t>
            </a:r>
            <a:endParaRPr sz="16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30200" lvl="1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mfortaa"/>
              <a:buChar char="○"/>
            </a:pPr>
            <a:r>
              <a:rPr i="1" lang="en" sz="16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Animal </a:t>
            </a:r>
            <a:r>
              <a:rPr lang="en" sz="16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- raw milk or sanitation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50f711be70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350f711be70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50f711be70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350f711be70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50f711be70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350f711be70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50f711be70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350f711be70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50f711be70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50f711be70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350f711be70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350f711be70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350f711be70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350f711be70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project came from this paper where the researchers looked at raw sheeps milk and cheese but they were broken up into two different projects so i just wanted to look at the cheese </a:t>
            </a:r>
            <a:r>
              <a:rPr lang="en"/>
              <a:t>because</a:t>
            </a:r>
            <a:r>
              <a:rPr lang="en"/>
              <a:t> it’s more enjoyable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While i could go extensively on why i chose this paper, briefly it is because i am really interested in microbial communities within food–especially within </a:t>
            </a:r>
            <a:r>
              <a:rPr lang="en"/>
              <a:t>fermented</a:t>
            </a:r>
            <a:r>
              <a:rPr lang="en"/>
              <a:t> food systems in terms of precision fermentation, metabolites, but also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</a:t>
            </a:r>
            <a:r>
              <a:rPr lang="en"/>
              <a:t>his project reanalyzes data from a 2021 study that profiled the bacterial diversity of artisanal sheep’s milk cheeses produced in Brazil. While the original paper focused on characterizing community composition across cheese types, I wanted to explore whether cheese style truly shapes microbial structure — especially when we zoom in to specific ASVs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4fac8de471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34fac8de471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34fac8de471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34fac8de471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 am sure we have all eaten a fermented food and if you are lactose intolerant you maybe haven’t tried different cheese but at least visually we can all connect the dots between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595959"/>
                </a:solidFill>
              </a:rPr>
              <a:t>However, cheese vats are open systems so bacteriophages are a concern. Strain level specificity of different </a:t>
            </a:r>
            <a:endParaRPr sz="1800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595959"/>
                </a:solidFill>
              </a:rPr>
              <a:t>organoleptic characteristics of these cheeses are influenced by several factors, including the raw materials used, geographic region of the property, seasonality, sheep feed, sheep breed, manufacturing process, and maturation period</a:t>
            </a:r>
            <a:endParaRPr sz="1800">
              <a:solidFill>
                <a:srgbClr val="595959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34fac8de47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34fac8de47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4fac8de471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4fac8de471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Break up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Cheese type shapes the microbial community composition, as shown by clear clustering in both Sorensen (presence/absence) and Bray-Curtis (abundance-based) PCoA plots.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Feta-type cheeses appear most distinct, particularly in Bray-Curtis, suggesting they harbor unique and more abundant taxa.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Alpha diversity shows significantly higher richness in Feta-type cheeses, but no difference in dominance, pointing to a more even distribution of microbes.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These differences in community structure support the hypothesis that cheese type influences microbiota, motivating a closer look at which taxa are driving these trends at the phylum, genus, and ASV levels.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The Feta-type cheeses show the most spread, which could indicate inconsistent fermentation or environmental variation during production.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This suggests that while some cheeses harbor a broader range of microbes (richness), the overall structure remains consistently dominated by a few taxa (simpson)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That variability could stem from differences in starter culture control, salt concentration, or aging conditions.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50f711be70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50f711be70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 many things to say about this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lphaUcParenR"/>
            </a:pPr>
            <a:r>
              <a:rPr lang="en"/>
              <a:t>Sorensen looks as we expect it to from previous slide, that there is a different in microbial presence/</a:t>
            </a:r>
            <a:r>
              <a:rPr lang="en"/>
              <a:t>absence</a:t>
            </a:r>
            <a:r>
              <a:rPr lang="en"/>
              <a:t> (range of microbes) so we do see some variance or maybe slight separation in groups. But I want to say a bit more about the bray curtis side of the plot.  It also 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50f711be70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50f711be70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 many things to say about this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lphaUcParenR"/>
            </a:pPr>
            <a:r>
              <a:rPr lang="en"/>
              <a:t>Sorensen looks as we expect it to from previous slide, that there is a different in microbial presence/absence (range of microbes) so we do see some variance or maybe slight separation in groups. But I want to say a bit more about the bray curtis side of the plot.  It also 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50f711be70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350f711be70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Relationship Id="rId4" Type="http://schemas.openxmlformats.org/officeDocument/2006/relationships/image" Target="../media/image1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1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1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>
            <a:off x="0" y="0"/>
            <a:ext cx="91844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>
            <p:ph type="ctrTitle"/>
          </p:nvPr>
        </p:nvSpPr>
        <p:spPr>
          <a:xfrm>
            <a:off x="311708" y="519150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480">
                <a:latin typeface="Comfortaa"/>
                <a:ea typeface="Comfortaa"/>
                <a:cs typeface="Comfortaa"/>
                <a:sym typeface="Comfortaa"/>
              </a:rPr>
              <a:t>A Taste for Diversity: Microbial Community Shifts in Sheep’s Milk Cheeses</a:t>
            </a:r>
            <a:endParaRPr sz="448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56" name="Google Shape;56;p13"/>
          <p:cNvSpPr txBox="1"/>
          <p:nvPr>
            <p:ph idx="1" type="subTitle"/>
          </p:nvPr>
        </p:nvSpPr>
        <p:spPr>
          <a:xfrm>
            <a:off x="311700" y="396567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Chloe McGovern</a:t>
            </a:r>
            <a:endParaRPr sz="21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2"/>
          <p:cNvSpPr txBox="1"/>
          <p:nvPr>
            <p:ph type="title"/>
          </p:nvPr>
        </p:nvSpPr>
        <p:spPr>
          <a:xfrm>
            <a:off x="325500" y="1732500"/>
            <a:ext cx="4558800" cy="16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fortaa"/>
                <a:ea typeface="Comfortaa"/>
                <a:cs typeface="Comfortaa"/>
                <a:sym typeface="Comfortaa"/>
              </a:rPr>
              <a:t>At the phylum level, cheese type shows limited influence on microbial composition.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15" name="Google Shape;115;p22" title="07_Compositionmain-phyla-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7000" y="664675"/>
            <a:ext cx="3814150" cy="3814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3"/>
          <p:cNvSpPr txBox="1"/>
          <p:nvPr>
            <p:ph type="title"/>
          </p:nvPr>
        </p:nvSpPr>
        <p:spPr>
          <a:xfrm>
            <a:off x="311700" y="57075"/>
            <a:ext cx="8520600" cy="168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120">
                <a:latin typeface="Comfortaa"/>
                <a:ea typeface="Comfortaa"/>
                <a:cs typeface="Comfortaa"/>
                <a:sym typeface="Comfortaa"/>
              </a:rPr>
              <a:t>Dominant genera like </a:t>
            </a:r>
            <a:r>
              <a:rPr i="1" lang="en" sz="2120">
                <a:latin typeface="Comfortaa"/>
                <a:ea typeface="Comfortaa"/>
                <a:cs typeface="Comfortaa"/>
                <a:sym typeface="Comfortaa"/>
              </a:rPr>
              <a:t>Streptococcus </a:t>
            </a:r>
            <a:r>
              <a:rPr lang="en" sz="2120">
                <a:latin typeface="Comfortaa"/>
                <a:ea typeface="Comfortaa"/>
                <a:cs typeface="Comfortaa"/>
                <a:sym typeface="Comfortaa"/>
              </a:rPr>
              <a:t>appear across all types potentially as a starter culture. Others like </a:t>
            </a:r>
            <a:r>
              <a:rPr i="1" lang="en" sz="2120">
                <a:latin typeface="Comfortaa"/>
                <a:ea typeface="Comfortaa"/>
                <a:cs typeface="Comfortaa"/>
                <a:sym typeface="Comfortaa"/>
              </a:rPr>
              <a:t>Pseudomonas </a:t>
            </a:r>
            <a:r>
              <a:rPr lang="en" sz="2120">
                <a:latin typeface="Comfortaa"/>
                <a:ea typeface="Comfortaa"/>
                <a:cs typeface="Comfortaa"/>
                <a:sym typeface="Comfortaa"/>
              </a:rPr>
              <a:t>are sporadic and may reflect environmental contamination.</a:t>
            </a:r>
            <a:endParaRPr sz="2120"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21" name="Google Shape;121;p23" title="07_Compositionpesudo-genus-2 (1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1750" y="1533250"/>
            <a:ext cx="7220500" cy="361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4"/>
          <p:cNvSpPr txBox="1"/>
          <p:nvPr>
            <p:ph type="title"/>
          </p:nvPr>
        </p:nvSpPr>
        <p:spPr>
          <a:xfrm>
            <a:off x="311700" y="445025"/>
            <a:ext cx="5946300" cy="109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fortaa"/>
                <a:ea typeface="Comfortaa"/>
                <a:cs typeface="Comfortaa"/>
                <a:sym typeface="Comfortaa"/>
              </a:rPr>
              <a:t>Distinct ASVs dominate different cheese types. 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27" name="Google Shape;127;p24"/>
          <p:cNvSpPr txBox="1"/>
          <p:nvPr>
            <p:ph idx="1" type="body"/>
          </p:nvPr>
        </p:nvSpPr>
        <p:spPr>
          <a:xfrm>
            <a:off x="743150" y="2116650"/>
            <a:ext cx="4072500" cy="232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Streptococcus ASV_0001 is most abundant in Pecorino-type, while Lactobacillus ASV_0002 is highest in Colonial</a:t>
            </a:r>
            <a:endParaRPr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Varience within cheese-types</a:t>
            </a:r>
            <a:endParaRPr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28" name="Google Shape;128;p24" title="07_Compositionbacillota-asvs-1 (1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58125" y="473910"/>
            <a:ext cx="3146751" cy="4195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5"/>
          <p:cNvSpPr txBox="1"/>
          <p:nvPr>
            <p:ph type="title"/>
          </p:nvPr>
        </p:nvSpPr>
        <p:spPr>
          <a:xfrm>
            <a:off x="311700" y="445025"/>
            <a:ext cx="8520600" cy="236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fortaa"/>
                <a:ea typeface="Comfortaa"/>
                <a:cs typeface="Comfortaa"/>
                <a:sym typeface="Comfortaa"/>
              </a:rPr>
              <a:t>Does cheese type influence microbial community composition? Potentially! 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fortaa"/>
                <a:ea typeface="Comfortaa"/>
                <a:cs typeface="Comfortaa"/>
                <a:sym typeface="Comfortaa"/>
              </a:rPr>
              <a:t>And are those differences only visible at finer taxonomic scales? Yes! 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25"/>
          <p:cNvSpPr txBox="1"/>
          <p:nvPr>
            <p:ph idx="1" type="body"/>
          </p:nvPr>
        </p:nvSpPr>
        <p:spPr>
          <a:xfrm>
            <a:off x="311700" y="2807525"/>
            <a:ext cx="8520600" cy="201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EFEFEF"/>
                </a:solidFill>
                <a:highlight>
                  <a:srgbClr val="595959"/>
                </a:highlight>
                <a:latin typeface="Comfortaa"/>
                <a:ea typeface="Comfortaa"/>
                <a:cs typeface="Comfortaa"/>
                <a:sym typeface="Comfortaa"/>
              </a:rPr>
              <a:t>Null </a:t>
            </a:r>
            <a:endParaRPr u="sng">
              <a:solidFill>
                <a:srgbClr val="EFEFEF"/>
              </a:solidFill>
              <a:highlight>
                <a:srgbClr val="595959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EFEF"/>
                </a:solidFill>
                <a:highlight>
                  <a:srgbClr val="595959"/>
                </a:highlight>
                <a:latin typeface="Comfortaa"/>
                <a:ea typeface="Comfortaa"/>
                <a:cs typeface="Comfortaa"/>
                <a:sym typeface="Comfortaa"/>
              </a:rPr>
              <a:t>Cheese type does not influence microbial community composition.</a:t>
            </a:r>
            <a:endParaRPr>
              <a:solidFill>
                <a:srgbClr val="EFEFEF"/>
              </a:solidFill>
              <a:highlight>
                <a:srgbClr val="595959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EFEFEF"/>
                </a:solidFill>
                <a:highlight>
                  <a:srgbClr val="595959"/>
                </a:highlight>
                <a:latin typeface="Comfortaa"/>
                <a:ea typeface="Comfortaa"/>
                <a:cs typeface="Comfortaa"/>
                <a:sym typeface="Comfortaa"/>
              </a:rPr>
              <a:t>Alternative</a:t>
            </a:r>
            <a:endParaRPr u="sng">
              <a:solidFill>
                <a:srgbClr val="EFEFEF"/>
              </a:solidFill>
              <a:highlight>
                <a:srgbClr val="595959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rgbClr val="EFEFEF"/>
                </a:solidFill>
                <a:highlight>
                  <a:srgbClr val="595959"/>
                </a:highlight>
                <a:latin typeface="Comfortaa"/>
                <a:ea typeface="Comfortaa"/>
                <a:cs typeface="Comfortaa"/>
                <a:sym typeface="Comfortaa"/>
              </a:rPr>
              <a:t>Cheese type does influence microbial community composition. </a:t>
            </a:r>
            <a:endParaRPr>
              <a:solidFill>
                <a:srgbClr val="EFEFEF"/>
              </a:solidFill>
              <a:highlight>
                <a:srgbClr val="595959"/>
              </a:highlight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6"/>
          <p:cNvSpPr txBox="1"/>
          <p:nvPr>
            <p:ph type="title"/>
          </p:nvPr>
        </p:nvSpPr>
        <p:spPr>
          <a:xfrm>
            <a:off x="311700" y="250650"/>
            <a:ext cx="8520600" cy="12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fortaa"/>
                <a:ea typeface="Comfortaa"/>
                <a:cs typeface="Comfortaa"/>
                <a:sym typeface="Comfortaa"/>
              </a:rPr>
              <a:t>Food microbial communities are a great example as to why absolute data matters!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40" name="Google Shape;140;p26"/>
          <p:cNvSpPr txBox="1"/>
          <p:nvPr>
            <p:ph idx="1" type="body"/>
          </p:nvPr>
        </p:nvSpPr>
        <p:spPr>
          <a:xfrm>
            <a:off x="311700" y="1789450"/>
            <a:ext cx="4810500" cy="86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i="1" lang="en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Who wants to eat cheese that has this in it?!</a:t>
            </a:r>
            <a:endParaRPr i="1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41" name="Google Shape;14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4050" y="1886849"/>
            <a:ext cx="3598258" cy="2500825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6"/>
          <p:cNvSpPr txBox="1"/>
          <p:nvPr/>
        </p:nvSpPr>
        <p:spPr>
          <a:xfrm>
            <a:off x="399150" y="2967650"/>
            <a:ext cx="4635600" cy="17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Indicative of poor pasteurization, mastitis infections, farm/facility sanitation conditions, </a:t>
            </a:r>
            <a:r>
              <a:rPr lang="en" sz="18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even phages. W</a:t>
            </a:r>
            <a:r>
              <a:rPr lang="en" sz="18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ithout absolute data it is difficult to draw biological conclusions. 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43" name="Google Shape;143;p26"/>
          <p:cNvSpPr txBox="1"/>
          <p:nvPr/>
        </p:nvSpPr>
        <p:spPr>
          <a:xfrm>
            <a:off x="5377175" y="4461825"/>
            <a:ext cx="33120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Note: One of these </a:t>
            </a:r>
            <a:r>
              <a:rPr i="1" lang="en" sz="10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Streptococcus</a:t>
            </a:r>
            <a:r>
              <a:rPr lang="en" sz="10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 ASVs is most likely a probiotic, while another is most likely a pathogen but without context we don’t know.</a:t>
            </a:r>
            <a:endParaRPr sz="10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7"/>
          <p:cNvSpPr txBox="1"/>
          <p:nvPr>
            <p:ph type="title"/>
          </p:nvPr>
        </p:nvSpPr>
        <p:spPr>
          <a:xfrm>
            <a:off x="311700" y="445025"/>
            <a:ext cx="8520600" cy="92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Comfortaa"/>
                <a:ea typeface="Comfortaa"/>
                <a:cs typeface="Comfortaa"/>
                <a:sym typeface="Comfortaa"/>
              </a:rPr>
              <a:t>Yersinia </a:t>
            </a:r>
            <a:r>
              <a:rPr lang="en">
                <a:latin typeface="Comfortaa"/>
                <a:ea typeface="Comfortaa"/>
                <a:cs typeface="Comfortaa"/>
                <a:sym typeface="Comfortaa"/>
              </a:rPr>
              <a:t>in feta-type cheese as a model for the importance of </a:t>
            </a:r>
            <a:r>
              <a:rPr lang="en">
                <a:latin typeface="Comfortaa"/>
                <a:ea typeface="Comfortaa"/>
                <a:cs typeface="Comfortaa"/>
                <a:sym typeface="Comfortaa"/>
              </a:rPr>
              <a:t>microbial</a:t>
            </a:r>
            <a:r>
              <a:rPr lang="en">
                <a:latin typeface="Comfortaa"/>
                <a:ea typeface="Comfortaa"/>
                <a:cs typeface="Comfortaa"/>
                <a:sym typeface="Comfortaa"/>
              </a:rPr>
              <a:t> monitoring in food processing.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49" name="Google Shape;14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44200" y="1583975"/>
            <a:ext cx="2211750" cy="3317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7" title="07_Compositionpseudo-asvs-1 (1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78225" y="1900350"/>
            <a:ext cx="2684849" cy="2684849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7"/>
          <p:cNvSpPr txBox="1"/>
          <p:nvPr/>
        </p:nvSpPr>
        <p:spPr>
          <a:xfrm>
            <a:off x="6364345" y="4901575"/>
            <a:ext cx="11916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Image generated with AI</a:t>
            </a:r>
            <a:endParaRPr sz="6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8"/>
          <p:cNvSpPr txBox="1"/>
          <p:nvPr>
            <p:ph type="title"/>
          </p:nvPr>
        </p:nvSpPr>
        <p:spPr>
          <a:xfrm>
            <a:off x="311700" y="334600"/>
            <a:ext cx="8520600" cy="8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fortaa"/>
                <a:ea typeface="Comfortaa"/>
                <a:cs typeface="Comfortaa"/>
                <a:sym typeface="Comfortaa"/>
              </a:rPr>
              <a:t>Where this dataset falls short and why that matters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57" name="Google Shape;157;p28"/>
          <p:cNvSpPr txBox="1"/>
          <p:nvPr>
            <p:ph idx="1" type="body"/>
          </p:nvPr>
        </p:nvSpPr>
        <p:spPr>
          <a:xfrm>
            <a:off x="311700" y="1454050"/>
            <a:ext cx="5235300" cy="32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Metadata </a:t>
            </a:r>
            <a: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would </a:t>
            </a:r>
            <a: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dramatically</a:t>
            </a:r>
            <a: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 change the interpretation of these results. </a:t>
            </a:r>
            <a:endParaRPr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mfortaa"/>
              <a:buChar char="●"/>
            </a:pPr>
            <a: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Pasteurization and processing (salt!)</a:t>
            </a:r>
            <a:endParaRPr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mfortaa"/>
              <a:buChar char="●"/>
            </a:pPr>
            <a: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Starter cultures</a:t>
            </a:r>
            <a:endParaRPr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mfortaa"/>
              <a:buChar char="●"/>
            </a:pPr>
            <a: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Phages</a:t>
            </a:r>
            <a:endParaRPr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Level of contaminants limit the biological interpretations happening within the system</a:t>
            </a:r>
            <a:endParaRPr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58" name="Google Shape;15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03100" y="1113350"/>
            <a:ext cx="2422134" cy="3633201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8"/>
          <p:cNvSpPr txBox="1"/>
          <p:nvPr/>
        </p:nvSpPr>
        <p:spPr>
          <a:xfrm>
            <a:off x="7779295" y="4681200"/>
            <a:ext cx="11916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Image generated with AI</a:t>
            </a:r>
            <a:endParaRPr sz="6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29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 rot="-5400000">
            <a:off x="1523662" y="-2000750"/>
            <a:ext cx="6096676" cy="9145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9"/>
          <p:cNvSpPr txBox="1"/>
          <p:nvPr>
            <p:ph type="title"/>
          </p:nvPr>
        </p:nvSpPr>
        <p:spPr>
          <a:xfrm>
            <a:off x="311700" y="445025"/>
            <a:ext cx="280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320">
                <a:latin typeface="Comfortaa"/>
                <a:ea typeface="Comfortaa"/>
                <a:cs typeface="Comfortaa"/>
                <a:sym typeface="Comfortaa"/>
              </a:rPr>
              <a:t>Questions? </a:t>
            </a:r>
            <a:endParaRPr sz="332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66" name="Google Shape;166;p29"/>
          <p:cNvSpPr txBox="1"/>
          <p:nvPr>
            <p:ph type="title"/>
          </p:nvPr>
        </p:nvSpPr>
        <p:spPr>
          <a:xfrm>
            <a:off x="4473650" y="4380225"/>
            <a:ext cx="4553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120">
                <a:latin typeface="Comfortaa"/>
                <a:ea typeface="Comfortaa"/>
                <a:cs typeface="Comfortaa"/>
                <a:sym typeface="Comfortaa"/>
              </a:rPr>
              <a:t>Thanks for listening!</a:t>
            </a:r>
            <a:endParaRPr sz="3120"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0046" y="1697200"/>
            <a:ext cx="3997999" cy="3019101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4"/>
          <p:cNvSpPr txBox="1"/>
          <p:nvPr>
            <p:ph type="title"/>
          </p:nvPr>
        </p:nvSpPr>
        <p:spPr>
          <a:xfrm>
            <a:off x="311700" y="389650"/>
            <a:ext cx="8431200" cy="140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fortaa"/>
                <a:ea typeface="Comfortaa"/>
                <a:cs typeface="Comfortaa"/>
                <a:sym typeface="Comfortaa"/>
              </a:rPr>
              <a:t>Revisiting a study of sheep’s milk cheese microbiomes in Brazil. 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29746" y="1826363"/>
            <a:ext cx="4141156" cy="2760771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4"/>
          <p:cNvSpPr txBox="1"/>
          <p:nvPr/>
        </p:nvSpPr>
        <p:spPr>
          <a:xfrm>
            <a:off x="7779295" y="4681200"/>
            <a:ext cx="11916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Image generated with AI</a:t>
            </a:r>
            <a:endParaRPr sz="6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>
            <p:ph type="title"/>
          </p:nvPr>
        </p:nvSpPr>
        <p:spPr>
          <a:xfrm>
            <a:off x="311700" y="389650"/>
            <a:ext cx="5936100" cy="140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fortaa"/>
                <a:ea typeface="Comfortaa"/>
                <a:cs typeface="Comfortaa"/>
                <a:sym typeface="Comfortaa"/>
              </a:rPr>
              <a:t>Different types of cheeses have different processing parameters, regulations, and starter cultures.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70" name="Google Shape;70;p15"/>
          <p:cNvSpPr txBox="1"/>
          <p:nvPr>
            <p:ph idx="1" type="body"/>
          </p:nvPr>
        </p:nvSpPr>
        <p:spPr>
          <a:xfrm>
            <a:off x="668250" y="2003025"/>
            <a:ext cx="5223000" cy="276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mfortaa"/>
              <a:buChar char="●"/>
            </a:pPr>
            <a: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Colonial: aged, pressed cheese, similar to cheddar</a:t>
            </a:r>
            <a:endParaRPr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mfortaa"/>
              <a:buChar char="●"/>
            </a:pPr>
            <a: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Feta-type: brined, crumbly, short/minimal aging</a:t>
            </a:r>
            <a:endParaRPr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mfortaa"/>
              <a:buChar char="●"/>
            </a:pPr>
            <a: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Fresh: No aging, high moisture, minimal processing</a:t>
            </a:r>
            <a:endParaRPr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mfortaa"/>
              <a:buChar char="●"/>
            </a:pPr>
            <a: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Pecorino-type: hard, dry-aged</a:t>
            </a:r>
            <a:endParaRPr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71" name="Google Shape;7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36150" y="157500"/>
            <a:ext cx="2541399" cy="4842875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5"/>
          <p:cNvSpPr txBox="1"/>
          <p:nvPr/>
        </p:nvSpPr>
        <p:spPr>
          <a:xfrm>
            <a:off x="6722988" y="4902700"/>
            <a:ext cx="21117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From Tetra Pak Dairy Processing Handbook</a:t>
            </a:r>
            <a:endParaRPr sz="6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>
            <p:ph type="title"/>
          </p:nvPr>
        </p:nvSpPr>
        <p:spPr>
          <a:xfrm>
            <a:off x="311800" y="915000"/>
            <a:ext cx="2714700" cy="33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fortaa"/>
                <a:ea typeface="Comfortaa"/>
                <a:cs typeface="Comfortaa"/>
                <a:sym typeface="Comfortaa"/>
              </a:rPr>
              <a:t>Microbial communities play an important role in cheese production.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78" name="Google Shape;7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26499" y="0"/>
            <a:ext cx="6117500" cy="236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18550" y="2363399"/>
            <a:ext cx="5148001" cy="278010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6"/>
          <p:cNvSpPr txBox="1"/>
          <p:nvPr/>
        </p:nvSpPr>
        <p:spPr>
          <a:xfrm>
            <a:off x="128625" y="4710425"/>
            <a:ext cx="3467100" cy="33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Top figure from Benjamin Wolf et al., 2014</a:t>
            </a:r>
            <a:endParaRPr sz="8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Bottom figure from Blandine Genet et al., 2023</a:t>
            </a:r>
            <a:endParaRPr sz="8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 txBox="1"/>
          <p:nvPr>
            <p:ph type="title"/>
          </p:nvPr>
        </p:nvSpPr>
        <p:spPr>
          <a:xfrm>
            <a:off x="311700" y="445025"/>
            <a:ext cx="8520600" cy="236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fortaa"/>
                <a:ea typeface="Comfortaa"/>
                <a:cs typeface="Comfortaa"/>
                <a:sym typeface="Comfortaa"/>
              </a:rPr>
              <a:t>Does cheese type influence microbial community composition?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fortaa"/>
                <a:ea typeface="Comfortaa"/>
                <a:cs typeface="Comfortaa"/>
                <a:sym typeface="Comfortaa"/>
              </a:rPr>
              <a:t>And are those differences only visible at finer taxonomic scales?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7"/>
          <p:cNvSpPr txBox="1"/>
          <p:nvPr>
            <p:ph idx="1" type="body"/>
          </p:nvPr>
        </p:nvSpPr>
        <p:spPr>
          <a:xfrm>
            <a:off x="311700" y="2807525"/>
            <a:ext cx="8520600" cy="201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u="sng">
                <a:solidFill>
                  <a:srgbClr val="0B5394"/>
                </a:solidFill>
                <a:latin typeface="Comfortaa"/>
                <a:ea typeface="Comfortaa"/>
                <a:cs typeface="Comfortaa"/>
                <a:sym typeface="Comfortaa"/>
              </a:rPr>
              <a:t>Null</a:t>
            </a:r>
            <a:endParaRPr i="1" u="sng">
              <a:solidFill>
                <a:srgbClr val="0B5394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B5394"/>
                </a:solidFill>
                <a:latin typeface="Comfortaa"/>
                <a:ea typeface="Comfortaa"/>
                <a:cs typeface="Comfortaa"/>
                <a:sym typeface="Comfortaa"/>
              </a:rPr>
              <a:t>Cheese type does not influence microbial community composition.</a:t>
            </a:r>
            <a:endParaRPr>
              <a:solidFill>
                <a:srgbClr val="0B5394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i="1" lang="en" u="sng">
                <a:solidFill>
                  <a:srgbClr val="0B5394"/>
                </a:solidFill>
                <a:latin typeface="Comfortaa"/>
                <a:ea typeface="Comfortaa"/>
                <a:cs typeface="Comfortaa"/>
                <a:sym typeface="Comfortaa"/>
              </a:rPr>
              <a:t>Alternative</a:t>
            </a:r>
            <a:endParaRPr i="1" u="sng">
              <a:solidFill>
                <a:srgbClr val="0B5394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rgbClr val="0B5394"/>
                </a:solidFill>
                <a:latin typeface="Comfortaa"/>
                <a:ea typeface="Comfortaa"/>
                <a:cs typeface="Comfortaa"/>
                <a:sym typeface="Comfortaa"/>
              </a:rPr>
              <a:t>Cheese type does influence microbial community composition. </a:t>
            </a:r>
            <a:endParaRPr>
              <a:solidFill>
                <a:srgbClr val="0B5394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 txBox="1"/>
          <p:nvPr>
            <p:ph type="title"/>
          </p:nvPr>
        </p:nvSpPr>
        <p:spPr>
          <a:xfrm>
            <a:off x="307500" y="102350"/>
            <a:ext cx="8529000" cy="146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fortaa"/>
                <a:ea typeface="Comfortaa"/>
                <a:cs typeface="Comfortaa"/>
                <a:sym typeface="Comfortaa"/>
              </a:rPr>
              <a:t>Some cheese types harbor a broader range of </a:t>
            </a:r>
            <a:r>
              <a:rPr lang="en">
                <a:latin typeface="Comfortaa"/>
                <a:ea typeface="Comfortaa"/>
                <a:cs typeface="Comfortaa"/>
                <a:sym typeface="Comfortaa"/>
              </a:rPr>
              <a:t>microbes</a:t>
            </a:r>
            <a:r>
              <a:rPr lang="en">
                <a:latin typeface="Comfortaa"/>
                <a:ea typeface="Comfortaa"/>
                <a:cs typeface="Comfortaa"/>
                <a:sym typeface="Comfortaa"/>
              </a:rPr>
              <a:t>, but overall cheese types are dominated by a few taxa. 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92" name="Google Shape;92;p18" title="05_Biodiversityplot-rich-simps-1 (1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5413" y="1566950"/>
            <a:ext cx="7153175" cy="3576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9"/>
          <p:cNvSpPr txBox="1"/>
          <p:nvPr>
            <p:ph type="title"/>
          </p:nvPr>
        </p:nvSpPr>
        <p:spPr>
          <a:xfrm>
            <a:off x="311700" y="2735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fortaa"/>
                <a:ea typeface="Comfortaa"/>
                <a:cs typeface="Comfortaa"/>
                <a:sym typeface="Comfortaa"/>
              </a:rPr>
              <a:t>Community shifts are cheese dependent, but not uniform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98" name="Google Shape;98;p19" title="06_Ordinationpcoa-plots-1 (1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5605" y="1479450"/>
            <a:ext cx="6832799" cy="3416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0"/>
          <p:cNvSpPr txBox="1"/>
          <p:nvPr>
            <p:ph type="title"/>
          </p:nvPr>
        </p:nvSpPr>
        <p:spPr>
          <a:xfrm>
            <a:off x="311700" y="102125"/>
            <a:ext cx="8520600" cy="11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fortaa"/>
                <a:ea typeface="Comfortaa"/>
                <a:cs typeface="Comfortaa"/>
                <a:sym typeface="Comfortaa"/>
              </a:rPr>
              <a:t>Community shifts are cheese dependent, but not uniform. Batch dependent nature of cheese </a:t>
            </a:r>
            <a:r>
              <a:rPr lang="en">
                <a:latin typeface="Comfortaa"/>
                <a:ea typeface="Comfortaa"/>
                <a:cs typeface="Comfortaa"/>
                <a:sym typeface="Comfortaa"/>
              </a:rPr>
              <a:t>manufacturing</a:t>
            </a:r>
            <a:r>
              <a:rPr lang="en">
                <a:latin typeface="Comfortaa"/>
                <a:ea typeface="Comfortaa"/>
                <a:cs typeface="Comfortaa"/>
                <a:sym typeface="Comfortaa"/>
              </a:rPr>
              <a:t> may be a more </a:t>
            </a:r>
            <a:r>
              <a:rPr lang="en">
                <a:latin typeface="Comfortaa"/>
                <a:ea typeface="Comfortaa"/>
                <a:cs typeface="Comfortaa"/>
                <a:sym typeface="Comfortaa"/>
              </a:rPr>
              <a:t>accurate driver of change.</a:t>
            </a:r>
            <a:r>
              <a:rPr lang="en">
                <a:latin typeface="Comfortaa"/>
                <a:ea typeface="Comfortaa"/>
                <a:cs typeface="Comfortaa"/>
                <a:sym typeface="Comfortaa"/>
              </a:rPr>
              <a:t> 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04" name="Google Shape;104;p20" title="06_Ordinationpcoa-plots-1 (1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6525" y="1988025"/>
            <a:ext cx="6310950" cy="3155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1"/>
          <p:cNvSpPr txBox="1"/>
          <p:nvPr>
            <p:ph type="title"/>
          </p:nvPr>
        </p:nvSpPr>
        <p:spPr>
          <a:xfrm>
            <a:off x="311700" y="445025"/>
            <a:ext cx="8520600" cy="236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fortaa"/>
                <a:ea typeface="Comfortaa"/>
                <a:cs typeface="Comfortaa"/>
                <a:sym typeface="Comfortaa"/>
              </a:rPr>
              <a:t>Does cheese type influence microbial community composition? Yes!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fortaa"/>
                <a:ea typeface="Comfortaa"/>
                <a:cs typeface="Comfortaa"/>
                <a:sym typeface="Comfortaa"/>
              </a:rPr>
              <a:t>And are those differences only visible at finer taxonomic scales?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